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sldIdLst>
    <p:sldId id="256" r:id="rId2"/>
    <p:sldId id="260" r:id="rId3"/>
    <p:sldId id="280" r:id="rId4"/>
    <p:sldId id="265" r:id="rId5"/>
    <p:sldId id="286" r:id="rId6"/>
    <p:sldId id="287" r:id="rId7"/>
    <p:sldId id="288" r:id="rId8"/>
    <p:sldId id="294" r:id="rId9"/>
    <p:sldId id="266" r:id="rId10"/>
    <p:sldId id="267" r:id="rId11"/>
    <p:sldId id="272" r:id="rId12"/>
    <p:sldId id="289" r:id="rId13"/>
    <p:sldId id="290" r:id="rId14"/>
    <p:sldId id="292" r:id="rId15"/>
    <p:sldId id="291" r:id="rId16"/>
    <p:sldId id="282" r:id="rId17"/>
    <p:sldId id="283" r:id="rId18"/>
    <p:sldId id="284" r:id="rId19"/>
    <p:sldId id="285" r:id="rId20"/>
    <p:sldId id="293" r:id="rId21"/>
    <p:sldId id="295" r:id="rId22"/>
    <p:sldId id="297" r:id="rId23"/>
    <p:sldId id="298" r:id="rId24"/>
    <p:sldId id="299" r:id="rId25"/>
    <p:sldId id="300" r:id="rId26"/>
    <p:sldId id="296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4A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84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</p:grpSp>
      <p:sp>
        <p:nvSpPr>
          <p:cNvPr id="16405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6406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353D8-1FDA-4D33-90D7-3A071334C3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12128-8260-4891-9275-562A592897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2E9C6-E255-4501-B283-B57803E49A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4180E-62D8-4D33-9B72-BAC5CDC372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D6339-67F6-4BCE-AF22-0D52F8860D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75565-DDB5-4BDB-BE8E-3542C5D2AE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6A26C-1AA3-4027-9A67-C9EE982D0E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374EA-EE0E-4590-917B-4319A7B0C1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60340-756A-4D70-BE4D-DEE8639642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FDF42-61E4-45C5-928B-968FF6C71D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3B195-8068-4EC5-838E-5BE5FEA3C5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15363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5364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5365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5366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5367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5368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5369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5370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5371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5372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5373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5374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5375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5376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5377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5378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5379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  <p:sp>
          <p:nvSpPr>
            <p:cNvPr id="15380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imes New Roman" charset="0"/>
              </a:endParaRPr>
            </a:p>
          </p:txBody>
        </p:sp>
      </p:grpSp>
      <p:sp>
        <p:nvSpPr>
          <p:cNvPr id="15381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538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383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84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85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defRPr>
            </a:lvl1pPr>
          </a:lstStyle>
          <a:p>
            <a:pPr>
              <a:defRPr/>
            </a:pPr>
            <a:fld id="{64485316-0FA7-46C7-8888-E2701E2B73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g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3568" y="620713"/>
            <a:ext cx="7776864" cy="2376239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200" i="1" dirty="0" smtClean="0">
                <a:solidFill>
                  <a:srgbClr val="C00000"/>
                </a:solidFill>
              </a:rPr>
              <a:t> </a:t>
            </a:r>
            <a:r>
              <a:rPr lang="ru-RU" sz="3200" i="1" dirty="0" smtClean="0">
                <a:solidFill>
                  <a:schemeClr val="accent5">
                    <a:lumMod val="25000"/>
                  </a:schemeClr>
                </a:solidFill>
              </a:rPr>
              <a:t>Семинар-практикум на тему:</a:t>
            </a:r>
            <a:br>
              <a:rPr lang="ru-RU" sz="3200" i="1" dirty="0" smtClean="0">
                <a:solidFill>
                  <a:schemeClr val="accent5">
                    <a:lumMod val="25000"/>
                  </a:schemeClr>
                </a:solidFill>
              </a:rPr>
            </a:br>
            <a:r>
              <a:rPr lang="ru-RU" sz="3200" i="1" dirty="0" smtClean="0">
                <a:solidFill>
                  <a:srgbClr val="C00000"/>
                </a:solidFill>
              </a:rPr>
              <a:t>«Создание единого речевого режима</a:t>
            </a:r>
            <a:br>
              <a:rPr lang="ru-RU" sz="3200" i="1" dirty="0" smtClean="0">
                <a:solidFill>
                  <a:srgbClr val="C00000"/>
                </a:solidFill>
              </a:rPr>
            </a:br>
            <a:r>
              <a:rPr lang="ru-RU" sz="3200" i="1" dirty="0" smtClean="0">
                <a:solidFill>
                  <a:srgbClr val="C00000"/>
                </a:solidFill>
              </a:rPr>
              <a:t>как условие повышения качества и эффективности  работы  по речевому развитию в соответствии с ФГОС ДО».</a:t>
            </a:r>
            <a:endParaRPr lang="ru-RU" sz="3200" dirty="0" smtClean="0">
              <a:solidFill>
                <a:srgbClr val="C0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0" y="4293095"/>
            <a:ext cx="4071966" cy="1872209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b="1" i="1" dirty="0" smtClean="0">
                <a:solidFill>
                  <a:schemeClr val="accent5">
                    <a:lumMod val="10000"/>
                  </a:schemeClr>
                </a:solidFill>
              </a:rPr>
              <a:t>Подготовила:</a:t>
            </a:r>
          </a:p>
          <a:p>
            <a:pPr eaLnBrk="1" hangingPunct="1">
              <a:defRPr/>
            </a:pPr>
            <a:r>
              <a:rPr lang="ru-RU" sz="2400" b="1" i="1" dirty="0" smtClean="0">
                <a:solidFill>
                  <a:schemeClr val="accent5">
                    <a:lumMod val="10000"/>
                  </a:schemeClr>
                </a:solidFill>
              </a:rPr>
              <a:t>учитель-логопед</a:t>
            </a:r>
          </a:p>
          <a:p>
            <a:pPr eaLnBrk="1" hangingPunct="1">
              <a:defRPr/>
            </a:pPr>
            <a:r>
              <a:rPr lang="ru-RU" sz="2400" b="1" i="1" dirty="0" smtClean="0">
                <a:solidFill>
                  <a:schemeClr val="accent5">
                    <a:lumMod val="10000"/>
                  </a:schemeClr>
                </a:solidFill>
              </a:rPr>
              <a:t>высшей категории</a:t>
            </a:r>
          </a:p>
          <a:p>
            <a:pPr eaLnBrk="1" hangingPunct="1">
              <a:defRPr/>
            </a:pPr>
            <a:r>
              <a:rPr lang="ru-RU" sz="2400" b="1" i="1" dirty="0" smtClean="0">
                <a:solidFill>
                  <a:schemeClr val="accent5">
                    <a:lumMod val="10000"/>
                  </a:schemeClr>
                </a:solidFill>
              </a:rPr>
              <a:t>Волкова М.А.</a:t>
            </a:r>
          </a:p>
        </p:txBody>
      </p:sp>
      <p:sp>
        <p:nvSpPr>
          <p:cNvPr id="3076" name="TextBox 3"/>
          <p:cNvSpPr txBox="1">
            <a:spLocks noChangeArrowheads="1"/>
          </p:cNvSpPr>
          <p:nvPr/>
        </p:nvSpPr>
        <p:spPr bwMode="auto">
          <a:xfrm>
            <a:off x="428624" y="260648"/>
            <a:ext cx="82153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25000"/>
                  </a:schemeClr>
                </a:solidFill>
              </a:rPr>
              <a:t>МБДОУ детский сад №5 «Березка»</a:t>
            </a:r>
            <a:endParaRPr lang="ru-RU" sz="2000" b="1" dirty="0">
              <a:solidFill>
                <a:schemeClr val="accent5">
                  <a:lumMod val="25000"/>
                </a:schemeClr>
              </a:solidFill>
            </a:endParaRPr>
          </a:p>
        </p:txBody>
      </p:sp>
      <p:pic>
        <p:nvPicPr>
          <p:cNvPr id="5" name="Рисунок 4" descr="логопед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3" y="3351968"/>
            <a:ext cx="4320480" cy="35060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92"/>
          <a:stretch/>
        </p:blipFill>
        <p:spPr>
          <a:xfrm>
            <a:off x="3209365" y="2328842"/>
            <a:ext cx="2736304" cy="23047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25" y="281607"/>
            <a:ext cx="2808312" cy="24303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669" y="3673565"/>
            <a:ext cx="2812485" cy="24601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33" y="3481193"/>
            <a:ext cx="2841105" cy="26729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993" y="194613"/>
            <a:ext cx="2814608" cy="25417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319016" y="980728"/>
            <a:ext cx="2477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Игровая деятельность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2824224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rgbClr val="C00000"/>
                </a:solidFill>
              </a:rPr>
              <a:t>Д</a:t>
            </a:r>
            <a:r>
              <a:rPr lang="ru-RU" sz="1800" dirty="0" smtClean="0">
                <a:solidFill>
                  <a:srgbClr val="C00000"/>
                </a:solidFill>
              </a:rPr>
              <a:t>\и по речевому развитию </a:t>
            </a:r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32191" y="2824224"/>
            <a:ext cx="3373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>
                <a:solidFill>
                  <a:srgbClr val="C00000"/>
                </a:solidFill>
              </a:rPr>
              <a:t>Интеллектуальные игры</a:t>
            </a:r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45669" y="6309320"/>
            <a:ext cx="3953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>
                <a:solidFill>
                  <a:srgbClr val="C00000"/>
                </a:solidFill>
              </a:rPr>
              <a:t>Театрализованные игры</a:t>
            </a:r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1520" y="6309320"/>
            <a:ext cx="3836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>
                <a:solidFill>
                  <a:srgbClr val="C00000"/>
                </a:solidFill>
              </a:rPr>
              <a:t>Забавы и развлечения</a:t>
            </a:r>
            <a:endParaRPr lang="ru-RU" sz="1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5" y="476672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Взаимодействие с детьми: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5" y="1268760"/>
            <a:ext cx="52565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10000"/>
                  </a:schemeClr>
                </a:solidFill>
              </a:rPr>
              <a:t>Утренние беседы с детьми.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10000"/>
                  </a:schemeClr>
                </a:solidFill>
              </a:rPr>
              <a:t>Чтение художественной литературы.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accent3">
                    <a:lumMod val="10000"/>
                  </a:schemeClr>
                </a:solidFill>
              </a:rPr>
              <a:t>Индивидуальная и подгрупповая работа с детьми (по формированию фонетической стороны речи, обогащению и актуализации словаря, развитию связной речи )</a:t>
            </a:r>
            <a:endParaRPr lang="ru-RU" sz="2000" dirty="0">
              <a:solidFill>
                <a:schemeClr val="accent3">
                  <a:lumMod val="1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952" y="738282"/>
            <a:ext cx="3299859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994" y="3455421"/>
            <a:ext cx="3515883" cy="28314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78" y="3515529"/>
            <a:ext cx="4427984" cy="2771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18939"/>
          </a:xfrm>
        </p:spPr>
        <p:txBody>
          <a:bodyPr/>
          <a:lstStyle/>
          <a:p>
            <a:r>
              <a:rPr lang="ru-RU" sz="2800" dirty="0" smtClean="0"/>
              <a:t>Индивидуальная и подгрупповая работа с детьми по формированию фонетической стороны речи.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443841"/>
            <a:ext cx="410445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Вторая младшая группа</a:t>
            </a:r>
          </a:p>
          <a:p>
            <a:pPr>
              <a:buFont typeface="Arial" charset="0"/>
              <a:buNone/>
            </a:pPr>
            <a:r>
              <a:rPr lang="ru-RU" dirty="0">
                <a:solidFill>
                  <a:schemeClr val="accent5">
                    <a:lumMod val="10000"/>
                  </a:schemeClr>
                </a:solidFill>
              </a:rPr>
              <a:t>1.Готовим артикуляционный аппарат для правильного произношения всех звуков родного языка, тренируя его основные движения при отработке простых по произношению звуков: </a:t>
            </a:r>
            <a:r>
              <a:rPr lang="ru-RU" i="1" dirty="0">
                <a:solidFill>
                  <a:schemeClr val="accent5">
                    <a:lumMod val="10000"/>
                  </a:schemeClr>
                </a:solidFill>
              </a:rPr>
              <a:t>А,У,О,И,Э,Б,П,М,В,Ф.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64538" y="1443841"/>
            <a:ext cx="44644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Средняя группа:</a:t>
            </a:r>
          </a:p>
          <a:p>
            <a:pPr>
              <a:buFont typeface="Arial" charset="0"/>
              <a:buNone/>
            </a:pPr>
            <a:r>
              <a:rPr lang="ru-RU" dirty="0">
                <a:solidFill>
                  <a:schemeClr val="accent5">
                    <a:lumMod val="10000"/>
                  </a:schemeClr>
                </a:solidFill>
              </a:rPr>
              <a:t>1.Отработка звуков- </a:t>
            </a:r>
            <a:r>
              <a:rPr lang="ru-RU" i="1" dirty="0">
                <a:solidFill>
                  <a:schemeClr val="accent5">
                    <a:lumMod val="10000"/>
                  </a:schemeClr>
                </a:solidFill>
              </a:rPr>
              <a:t>т, д, н, к, г, х, ы.</a:t>
            </a:r>
          </a:p>
          <a:p>
            <a:pPr>
              <a:buFont typeface="Arial" charset="0"/>
              <a:buNone/>
            </a:pPr>
            <a:r>
              <a:rPr lang="ru-RU" dirty="0">
                <a:solidFill>
                  <a:schemeClr val="accent5">
                    <a:lumMod val="10000"/>
                  </a:schemeClr>
                </a:solidFill>
              </a:rPr>
              <a:t>2. Уточнить произношение свистящих звуков :</a:t>
            </a:r>
            <a:r>
              <a:rPr lang="ru-RU" i="1" dirty="0">
                <a:solidFill>
                  <a:schemeClr val="accent5">
                    <a:lumMod val="10000"/>
                  </a:schemeClr>
                </a:solidFill>
              </a:rPr>
              <a:t>с, з, ц.</a:t>
            </a:r>
          </a:p>
          <a:p>
            <a:pPr>
              <a:buFont typeface="Arial" charset="0"/>
              <a:buNone/>
            </a:pPr>
            <a:r>
              <a:rPr lang="ru-RU" dirty="0">
                <a:solidFill>
                  <a:schemeClr val="accent5">
                    <a:lumMod val="10000"/>
                  </a:schemeClr>
                </a:solidFill>
              </a:rPr>
              <a:t>3.Вырабатывать слуховое внимание, речевое дыхание, улучшать работу голоса.</a:t>
            </a:r>
          </a:p>
        </p:txBody>
      </p:sp>
    </p:spTree>
    <p:extLst>
      <p:ext uri="{BB962C8B-B14F-4D97-AF65-F5344CB8AC3E}">
        <p14:creationId xmlns:p14="http://schemas.microsoft.com/office/powerpoint/2010/main" val="373608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404664"/>
            <a:ext cx="468052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Старшая группа:</a:t>
            </a:r>
          </a:p>
          <a:p>
            <a:pPr>
              <a:buFont typeface="Arial" charset="0"/>
              <a:buNone/>
            </a:pPr>
            <a:r>
              <a:rPr lang="ru-RU" dirty="0"/>
              <a:t>1.Вызывать по подражанию, а у некоторых детей уточнить произношение йотированных :</a:t>
            </a:r>
            <a:r>
              <a:rPr lang="ru-RU" i="1" dirty="0" err="1"/>
              <a:t>я,е,ю</a:t>
            </a:r>
            <a:r>
              <a:rPr lang="ru-RU" dirty="0"/>
              <a:t>; шипящих </a:t>
            </a:r>
            <a:r>
              <a:rPr lang="ru-RU" i="1" dirty="0" err="1"/>
              <a:t>ш,ж,ч,щ</a:t>
            </a:r>
            <a:r>
              <a:rPr lang="ru-RU" i="1" dirty="0"/>
              <a:t> </a:t>
            </a:r>
            <a:r>
              <a:rPr lang="ru-RU" dirty="0"/>
              <a:t>и сонорных </a:t>
            </a:r>
            <a:r>
              <a:rPr lang="ru-RU" i="1" dirty="0" err="1"/>
              <a:t>л,р</a:t>
            </a:r>
            <a:r>
              <a:rPr lang="ru-RU" i="1" dirty="0"/>
              <a:t> </a:t>
            </a:r>
            <a:r>
              <a:rPr lang="ru-RU" dirty="0"/>
              <a:t>звуков.</a:t>
            </a:r>
          </a:p>
          <a:p>
            <a:pPr>
              <a:buFont typeface="Arial" charset="0"/>
              <a:buNone/>
            </a:pPr>
            <a:r>
              <a:rPr lang="ru-RU" dirty="0"/>
              <a:t>2.Продолжать работу по развитию речевого слуха, речевого дыхания и по развитию голоса.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4048" y="404664"/>
            <a:ext cx="3995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Подготовительная к школе группа:</a:t>
            </a:r>
          </a:p>
          <a:p>
            <a:pPr>
              <a:buFont typeface="Arial" charset="0"/>
              <a:buNone/>
            </a:pPr>
            <a:r>
              <a:rPr lang="ru-RU" dirty="0" smtClean="0"/>
              <a:t>1.Вырабатывать </a:t>
            </a:r>
            <a:r>
              <a:rPr lang="ru-RU" dirty="0"/>
              <a:t>четкое , ясное произношение всех звуков в различных сочетаниях.</a:t>
            </a:r>
          </a:p>
          <a:p>
            <a:pPr>
              <a:buFont typeface="Arial" charset="0"/>
              <a:buNone/>
            </a:pPr>
            <a:r>
              <a:rPr lang="ru-RU" dirty="0"/>
              <a:t>2. Развивать звуковой анализ речи, фонематический слух-дифференциацию звуков.</a:t>
            </a:r>
          </a:p>
        </p:txBody>
      </p:sp>
    </p:spTree>
    <p:extLst>
      <p:ext uri="{BB962C8B-B14F-4D97-AF65-F5344CB8AC3E}">
        <p14:creationId xmlns:p14="http://schemas.microsoft.com/office/powerpoint/2010/main" val="186019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Взаимодействие с детьми по формированию правильного звукопроизношения.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23529" y="1628800"/>
            <a:ext cx="576063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Уточнение движений органов артикуляционного аппарата.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Уточнение произнесения изолированного звука или вызывание звука по подражанию.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Воспитание правильного, четкого произношения звука в словах.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Воспитание правильного, четкого произношения звука во фразовой речи.</a:t>
            </a:r>
          </a:p>
          <a:p>
            <a:endParaRPr lang="ru-RU" dirty="0" smtClean="0">
              <a:solidFill>
                <a:schemeClr val="accent5">
                  <a:lumMod val="1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Picture 4" descr="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51303" y="1409903"/>
            <a:ext cx="2639646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708" y="3991994"/>
            <a:ext cx="2655092" cy="26060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3238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92696"/>
            <a:ext cx="3456384" cy="43204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1763688" y="5301208"/>
            <a:ext cx="20393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Звук «Т»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" t="6630" r="10490" b="12148"/>
          <a:stretch/>
        </p:blipFill>
        <p:spPr>
          <a:xfrm>
            <a:off x="4644008" y="666938"/>
            <a:ext cx="4176464" cy="432047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89194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-83494"/>
            <a:ext cx="5005892" cy="1143000"/>
          </a:xfrm>
        </p:spPr>
        <p:txBody>
          <a:bodyPr/>
          <a:lstStyle/>
          <a:p>
            <a:r>
              <a:rPr lang="ru-RU" sz="2800" dirty="0" smtClean="0"/>
              <a:t>Работа над моторикой.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08720"/>
            <a:ext cx="3586986" cy="26778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1" y="3861048"/>
            <a:ext cx="3615112" cy="2564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3949478" y="671691"/>
            <a:ext cx="51845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i="1" u="sng" dirty="0">
                <a:solidFill>
                  <a:srgbClr val="C00000"/>
                </a:solidFill>
                <a:ea typeface="Times New Roman" pitchFamily="18" charset="0"/>
                <a:cs typeface="Arial" charset="0"/>
              </a:rPr>
              <a:t>Традиционные:</a:t>
            </a:r>
            <a:r>
              <a:rPr lang="ru-RU" sz="1800" b="1" i="1" u="sng" dirty="0">
                <a:solidFill>
                  <a:srgbClr val="C00000"/>
                </a:solidFill>
                <a:ea typeface="Times New Roman" pitchFamily="18" charset="0"/>
                <a:cs typeface="Arial" charset="0"/>
              </a:rPr>
              <a:t/>
            </a:r>
            <a:br>
              <a:rPr lang="ru-RU" sz="1800" b="1" i="1" u="sng" dirty="0">
                <a:solidFill>
                  <a:srgbClr val="C00000"/>
                </a:solidFill>
                <a:ea typeface="Times New Roman" pitchFamily="18" charset="0"/>
                <a:cs typeface="Arial" charset="0"/>
              </a:rPr>
            </a:br>
            <a:r>
              <a:rPr lang="ru-RU" sz="1800" dirty="0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  <a:t>Самомассаж кистей и пальцев рук;</a:t>
            </a:r>
            <a:br>
              <a:rPr lang="ru-RU" sz="1800" dirty="0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</a:br>
            <a:r>
              <a:rPr lang="ru-RU" sz="1800" dirty="0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  <a:t>Игры с пальчиками с речевым сопровождением;</a:t>
            </a:r>
            <a:br>
              <a:rPr lang="ru-RU" sz="1800" dirty="0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</a:br>
            <a:r>
              <a:rPr lang="ru-RU" sz="1800" dirty="0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  <a:t>Пальчиковая гимнастика без речевого сопровождения;</a:t>
            </a:r>
            <a:br>
              <a:rPr lang="ru-RU" sz="1800" dirty="0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</a:br>
            <a:r>
              <a:rPr lang="ru-RU" sz="1800" dirty="0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  <a:t>Предметная деятельность: игры с бумагой, пластилином, песком, водой, рисование мелками;</a:t>
            </a:r>
            <a:br>
              <a:rPr lang="ru-RU" sz="1800" dirty="0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</a:br>
            <a:r>
              <a:rPr lang="ru-RU" sz="1800" dirty="0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  <a:t>Игры: мозаика, конструкторы, шнуровки, </a:t>
            </a:r>
            <a:r>
              <a:rPr lang="ru-RU" sz="1800" dirty="0" err="1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  <a:t>пазлы</a:t>
            </a:r>
            <a:r>
              <a:rPr lang="ru-RU" sz="1800" dirty="0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  <a:t>, пирамидки, волчок и т.д.</a:t>
            </a:r>
            <a:br>
              <a:rPr lang="ru-RU" sz="1800" dirty="0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</a:br>
            <a:r>
              <a:rPr lang="ru-RU" sz="1800" dirty="0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  <a:t>Кукольные театры: пальчиковый,  перчаточный, театр теней;</a:t>
            </a:r>
            <a:br>
              <a:rPr lang="ru-RU" sz="1800" dirty="0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</a:br>
            <a:r>
              <a:rPr lang="ru-RU" sz="1800" dirty="0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  <a:t>Игры на развитие тактильного восприятия: «Гладкий – шершавый», «Найди такой же на ощупь», «Чудесный мешочек».</a:t>
            </a:r>
            <a:br>
              <a:rPr lang="ru-RU" sz="1800" dirty="0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</a:br>
            <a:r>
              <a:rPr lang="en-US" sz="1800" b="1" i="1" u="sng" dirty="0" err="1">
                <a:solidFill>
                  <a:srgbClr val="C00000"/>
                </a:solidFill>
                <a:ea typeface="Times New Roman" pitchFamily="18" charset="0"/>
                <a:cs typeface="Arial" charset="0"/>
              </a:rPr>
              <a:t>Нетрадиционные</a:t>
            </a:r>
            <a:r>
              <a:rPr lang="en-US" sz="1800" b="1" i="1" u="sng" dirty="0">
                <a:solidFill>
                  <a:srgbClr val="C00000"/>
                </a:solidFill>
                <a:ea typeface="Times New Roman" pitchFamily="18" charset="0"/>
                <a:cs typeface="Arial" charset="0"/>
              </a:rPr>
              <a:t>:</a:t>
            </a:r>
            <a:r>
              <a:rPr lang="ru-RU" sz="1800" b="1" i="1" u="sng" dirty="0">
                <a:solidFill>
                  <a:srgbClr val="C00000"/>
                </a:solidFill>
                <a:ea typeface="Times New Roman" pitchFamily="18" charset="0"/>
                <a:cs typeface="Arial" charset="0"/>
              </a:rPr>
              <a:t/>
            </a:r>
            <a:br>
              <a:rPr lang="ru-RU" sz="1800" b="1" i="1" u="sng" dirty="0">
                <a:solidFill>
                  <a:srgbClr val="C00000"/>
                </a:solidFill>
                <a:ea typeface="Times New Roman" pitchFamily="18" charset="0"/>
                <a:cs typeface="Arial" charset="0"/>
              </a:rPr>
            </a:br>
            <a:r>
              <a:rPr lang="ru-RU" sz="1800" dirty="0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  <a:t>Самомассаж кистей и пальцев рук с колючим шариком «Су-</a:t>
            </a:r>
            <a:r>
              <a:rPr lang="ru-RU" sz="1800" dirty="0" err="1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  <a:t>джок</a:t>
            </a:r>
            <a:r>
              <a:rPr lang="ru-RU" sz="1800" dirty="0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  <a:t>», упражнения с «Шарами здоровья», грецкими орехами, карандашами, массажными щётками;</a:t>
            </a:r>
            <a:br>
              <a:rPr lang="ru-RU" sz="1800" dirty="0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</a:br>
            <a:r>
              <a:rPr lang="ru-RU" sz="1800" dirty="0">
                <a:solidFill>
                  <a:schemeClr val="accent5">
                    <a:lumMod val="10000"/>
                  </a:schemeClr>
                </a:solidFill>
                <a:ea typeface="Times New Roman" pitchFamily="18" charset="0"/>
                <a:cs typeface="Arial" charset="0"/>
              </a:rPr>
              <a:t>Игры с пальчиками, с использованием разнообразного материала: бросовый, природный, хозяйственно-бытовой.</a:t>
            </a:r>
            <a:endParaRPr lang="ru-RU" sz="1800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Планирование прогулки.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1420813"/>
            <a:ext cx="81472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Организация наблюдений. Обогащение и актуализация словаря.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Организация двигательной активности детей на прогулке.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Индивидуальная и подгрупповая работа с детьми на основе развития представлений об окружающем мире.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Организация совместных игр детей с целью развития их коммуникативных способностей.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Планирование досугов.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50958" y="692696"/>
            <a:ext cx="521313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Организация литературных досугов.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Организация речевых досугов.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Организация экскурсий.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Проведение акций.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Проведение конкурсов чтецов.</a:t>
            </a:r>
          </a:p>
          <a:p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151" y="2864488"/>
            <a:ext cx="3484938" cy="2899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113" y="1033389"/>
            <a:ext cx="2875550" cy="2156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62"/>
          <a:stretch/>
        </p:blipFill>
        <p:spPr>
          <a:xfrm>
            <a:off x="169679" y="4293256"/>
            <a:ext cx="2962672" cy="24229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1" descr="D:\сохранение\Documents\инсценировки\Рисунок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8375" y="4314123"/>
            <a:ext cx="2935513" cy="23812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2692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08912" cy="720080"/>
          </a:xfrm>
        </p:spPr>
        <p:txBody>
          <a:bodyPr/>
          <a:lstStyle/>
          <a:p>
            <a:r>
              <a:rPr lang="ru-RU" sz="2800" dirty="0" smtClean="0"/>
              <a:t>Проектная деятельность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836712"/>
            <a:ext cx="8229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10000"/>
                  </a:schemeClr>
                </a:solidFill>
              </a:rPr>
              <a:t>Проектная деятельность должна быть направлена на </a:t>
            </a:r>
            <a:endParaRPr lang="ru-RU" dirty="0" smtClean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формирование </a:t>
            </a:r>
            <a:r>
              <a:rPr lang="ru-RU" dirty="0">
                <a:solidFill>
                  <a:schemeClr val="accent5">
                    <a:lumMod val="10000"/>
                  </a:schemeClr>
                </a:solidFill>
              </a:rPr>
              <a:t>интереса к художественной литературе</a:t>
            </a: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, </a:t>
            </a:r>
            <a:r>
              <a:rPr lang="ru-RU" dirty="0">
                <a:solidFill>
                  <a:schemeClr val="accent5">
                    <a:lumMod val="10000"/>
                  </a:schemeClr>
                </a:solidFill>
              </a:rPr>
              <a:t>творческому слову, привитию навыков по </a:t>
            </a: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формированию </a:t>
            </a:r>
            <a:r>
              <a:rPr lang="ru-RU" dirty="0">
                <a:solidFill>
                  <a:schemeClr val="accent5">
                    <a:lumMod val="10000"/>
                  </a:schemeClr>
                </a:solidFill>
              </a:rPr>
              <a:t>связных, логических высказываний, </a:t>
            </a: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совершенствование  </a:t>
            </a:r>
            <a:r>
              <a:rPr lang="ru-RU" dirty="0">
                <a:solidFill>
                  <a:schemeClr val="accent5">
                    <a:lumMod val="10000"/>
                  </a:schemeClr>
                </a:solidFill>
              </a:rPr>
              <a:t>навыков ведения диалога, освоение принципов культурного </a:t>
            </a: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общения.</a:t>
            </a:r>
            <a:endParaRPr lang="ru-RU" dirty="0">
              <a:solidFill>
                <a:schemeClr val="accent5">
                  <a:lumMod val="1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666918"/>
            <a:ext cx="3672408" cy="2722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261" y="3666918"/>
            <a:ext cx="3534896" cy="26791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117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398" y="1844824"/>
            <a:ext cx="3312368" cy="3299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395536" y="332656"/>
            <a:ext cx="504056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Актуальность: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</a:rPr>
              <a:t>Формирование правильной речи дошкольников- одна из важнейших задач воспитания и обучения в детском саду.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</a:rPr>
              <a:t>При организации воспитательно-образовательного процесса в ДОУ необходимо учитывать психофизиологические особенности детей, создавая оптимальные психолого-педагогические условия правильного языкового и речевого развития воспитанников.</a:t>
            </a:r>
            <a:endParaRPr lang="ru-RU" sz="2400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6635080" cy="702915"/>
          </a:xfrm>
        </p:spPr>
        <p:txBody>
          <a:bodyPr/>
          <a:lstStyle/>
          <a:p>
            <a:r>
              <a:rPr lang="ru-RU" sz="3200" dirty="0" smtClean="0"/>
              <a:t>Взаимодействие с родителями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124744"/>
            <a:ext cx="630019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</a:rPr>
              <a:t>Проведение родительских собраний по проблемам речевого развития детей(включение данных вопросов в повестку родительских собраний).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</a:rPr>
              <a:t>Анкетирование родителей.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</a:rPr>
              <a:t>Индивидуальные беседы и консультирование по вопросам речевого развития, преодоления и предупреждения ее нарушений.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</a:rPr>
              <a:t>Разработка наглядных и дидактических материалов по проблемам речевого развития детей.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</a:rPr>
              <a:t>Круглые столы.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</a:rPr>
              <a:t>Семейные клубы.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</a:rPr>
              <a:t> Проведение мастер-классы и тренинги.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sz="2400" dirty="0">
              <a:solidFill>
                <a:schemeClr val="accent5">
                  <a:lumMod val="10000"/>
                </a:schemeClr>
              </a:solidFill>
            </a:endParaRPr>
          </a:p>
        </p:txBody>
      </p:sp>
      <p:pic>
        <p:nvPicPr>
          <p:cNvPr id="4" name="Picture 16" descr="DSCN36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268760"/>
            <a:ext cx="3024188" cy="21828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0" descr="DSCN365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6" t="3043" r="15544" b="-3043"/>
          <a:stretch/>
        </p:blipFill>
        <p:spPr bwMode="auto">
          <a:xfrm>
            <a:off x="6102173" y="4154655"/>
            <a:ext cx="2700146" cy="23660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54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76672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 </a:t>
            </a:r>
            <a:r>
              <a:rPr lang="ru-RU" sz="2000" dirty="0" smtClean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развивающей предметно-пространственной  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среде в группах предъявляется много требований (соответствие возрасту воспитанников, быстрая трансформация), но одно из наиболее важных — создание условий для расширения и уточнения речевых представлений. </a:t>
            </a:r>
            <a:endParaRPr lang="ru-RU" sz="2000" dirty="0" smtClean="0">
              <a:solidFill>
                <a:schemeClr val="accent5">
                  <a:lumMod val="2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ru-RU" sz="20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03" y="2142365"/>
            <a:ext cx="3630149" cy="29627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5" descr="DSCN029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13"/>
          <a:stretch>
            <a:fillRect/>
          </a:stretch>
        </p:blipFill>
        <p:spPr bwMode="auto">
          <a:xfrm>
            <a:off x="5292080" y="2142365"/>
            <a:ext cx="3456384" cy="32029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142477"/>
            <a:ext cx="2952328" cy="240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2428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0753" y="110494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25000"/>
                  </a:schemeClr>
                </a:solidFill>
              </a:rPr>
              <a:t>Картотеки.</a:t>
            </a:r>
            <a:endParaRPr lang="ru-RU" b="1" i="1" dirty="0">
              <a:solidFill>
                <a:schemeClr val="accent2">
                  <a:lumMod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783868"/>
            <a:ext cx="3816424" cy="30200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1" r="7022"/>
          <a:stretch/>
        </p:blipFill>
        <p:spPr>
          <a:xfrm rot="5400000">
            <a:off x="474427" y="516286"/>
            <a:ext cx="3020004" cy="3499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7080" y="3292441"/>
            <a:ext cx="3516028" cy="26370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970295"/>
            <a:ext cx="2710101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8" t="3800"/>
          <a:stretch/>
        </p:blipFill>
        <p:spPr>
          <a:xfrm>
            <a:off x="234723" y="4172818"/>
            <a:ext cx="2552663" cy="2196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0048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Дидактические игры: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40766"/>
            <a:ext cx="3328416" cy="2422232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323170"/>
            <a:ext cx="3744416" cy="24574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005064"/>
            <a:ext cx="3744416" cy="25359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991580"/>
            <a:ext cx="3472432" cy="254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87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6866"/>
            <a:ext cx="8229600" cy="1143000"/>
          </a:xfrm>
        </p:spPr>
        <p:txBody>
          <a:bodyPr/>
          <a:lstStyle/>
          <a:p>
            <a:r>
              <a:rPr lang="ru-RU" sz="2800" dirty="0" smtClean="0"/>
              <a:t>Д\и на развитие грамматического строя речи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38" y="945807"/>
            <a:ext cx="3683901" cy="27699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r="11413"/>
          <a:stretch/>
        </p:blipFill>
        <p:spPr>
          <a:xfrm>
            <a:off x="4870376" y="963223"/>
            <a:ext cx="3816424" cy="27524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6" t="13251" r="388" b="-1050"/>
          <a:stretch/>
        </p:blipFill>
        <p:spPr>
          <a:xfrm>
            <a:off x="4880379" y="3861048"/>
            <a:ext cx="3816424" cy="29277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r="12201"/>
          <a:stretch/>
        </p:blipFill>
        <p:spPr>
          <a:xfrm>
            <a:off x="821837" y="3884342"/>
            <a:ext cx="3683901" cy="27850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9151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435280" cy="1143000"/>
          </a:xfrm>
        </p:spPr>
        <p:txBody>
          <a:bodyPr/>
          <a:lstStyle/>
          <a:p>
            <a:r>
              <a:rPr lang="ru-RU" sz="2800" dirty="0" smtClean="0">
                <a:solidFill>
                  <a:srgbClr val="A04A1A"/>
                </a:solidFill>
              </a:rPr>
              <a:t>Д\и на развитие мелкой моторики.</a:t>
            </a:r>
            <a:endParaRPr lang="ru-RU" sz="2800" dirty="0">
              <a:solidFill>
                <a:srgbClr val="A04A1A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01" y="1312213"/>
            <a:ext cx="3045331" cy="2329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/>
          <a:stretch/>
        </p:blipFill>
        <p:spPr>
          <a:xfrm rot="5400000">
            <a:off x="1366859" y="3606669"/>
            <a:ext cx="2196352" cy="30880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7" t="13250" r="5113" b="13250"/>
          <a:stretch/>
        </p:blipFill>
        <p:spPr>
          <a:xfrm>
            <a:off x="4737014" y="1312213"/>
            <a:ext cx="3075345" cy="2332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49" y="4064502"/>
            <a:ext cx="3127208" cy="2197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2965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204864"/>
            <a:ext cx="8291264" cy="1584176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670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99592" y="260648"/>
            <a:ext cx="7829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Модель организации единого речевого режима  в ДОУ.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05940" y="1214755"/>
            <a:ext cx="7416824" cy="1040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2">
                    <a:lumMod val="10000"/>
                  </a:schemeClr>
                </a:solidFill>
              </a:rPr>
              <a:t>Планирование воспитательно-образовательной работы, направленной на предупреждение и преодоление нарушений речи, а также ее развития у дошкольников.</a:t>
            </a:r>
            <a:endParaRPr lang="ru-RU" sz="2000" dirty="0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93203" y="3006144"/>
            <a:ext cx="3299553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3">
                    <a:lumMod val="10000"/>
                  </a:schemeClr>
                </a:solidFill>
              </a:rPr>
              <a:t>Преемственность в работе по речевому развитию всех специалистов ДОУ.</a:t>
            </a:r>
            <a:endParaRPr lang="ru-RU" sz="2000" dirty="0">
              <a:solidFill>
                <a:schemeClr val="accent3">
                  <a:lumMod val="1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76056" y="3006144"/>
            <a:ext cx="344670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3">
                    <a:lumMod val="10000"/>
                  </a:schemeClr>
                </a:solidFill>
              </a:rPr>
              <a:t>Профессиональные знания, умения и навыки педагогов по речевому развитию</a:t>
            </a:r>
            <a:endParaRPr lang="ru-RU" sz="2000" dirty="0">
              <a:solidFill>
                <a:schemeClr val="accent3">
                  <a:lumMod val="1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59620" y="4581128"/>
            <a:ext cx="738250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2">
                    <a:lumMod val="10000"/>
                  </a:schemeClr>
                </a:solidFill>
              </a:rPr>
              <a:t>Организация развивающей предметно-пространственной среды в соответствии с ФГОС ДО.</a:t>
            </a:r>
            <a:endParaRPr lang="ru-RU" sz="2000" dirty="0">
              <a:solidFill>
                <a:schemeClr val="accent2">
                  <a:lumMod val="10000"/>
                </a:schemeClr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6660232" y="2398776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6799410" y="4013254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2627784" y="2387901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2742979" y="4029674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16632"/>
            <a:ext cx="8424936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Планирование занятий: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Сведения о возрастных и индивидуальных особенностях детей.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Включение в планирование задач по речевому развитию, преодолению и предупреждению ее нарушений.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Соответствие поставленных задач речевым возможностям детей в соответствии с возрастными нормами речевого развития.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Дифференциация задач речевого развития в соответствии с индивидуальными особенностями речи детей.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Методы активизации речи детей: вопросы, наглядность, проблемные ситуации, дидактический инструментарий.</a:t>
            </a:r>
          </a:p>
          <a:p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2"/>
            <a:ext cx="8291264" cy="1855043"/>
          </a:xfrm>
        </p:spPr>
        <p:txBody>
          <a:bodyPr/>
          <a:lstStyle/>
          <a:p>
            <a:r>
              <a:rPr lang="ru-RU" sz="2400" dirty="0" smtClean="0">
                <a:effectLst/>
              </a:rPr>
              <a:t>Инновационные </a:t>
            </a:r>
            <a:r>
              <a:rPr lang="ru-RU" sz="2400" dirty="0">
                <a:effectLst/>
              </a:rPr>
              <a:t>методы речевого развития, обеспечивающие знакомство с новыми понятиями, явлениями через создание ярких, эмоциональных образов на подсознательном уровне, а также гарантирующие всестороннее развитие </a:t>
            </a:r>
            <a:r>
              <a:rPr lang="ru-RU" sz="2400" dirty="0" smtClean="0">
                <a:effectLst/>
              </a:rPr>
              <a:t>дошкольников.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5802941"/>
            <a:ext cx="4176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</a:rPr>
              <a:t>ИКТ-технологии</a:t>
            </a: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￼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5649053"/>
            <a:ext cx="2808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Артикуляционная гимнастика </a:t>
            </a: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с </a:t>
            </a:r>
            <a:r>
              <a:rPr lang="ru-RU" sz="2000" b="1" i="1" dirty="0" err="1" smtClean="0">
                <a:solidFill>
                  <a:srgbClr val="C00000"/>
                </a:solidFill>
              </a:rPr>
              <a:t>биоэнергопластикой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56394"/>
            <a:ext cx="4032448" cy="33603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3" b="22908"/>
          <a:stretch/>
        </p:blipFill>
        <p:spPr>
          <a:xfrm>
            <a:off x="4570065" y="2271568"/>
            <a:ext cx="3816424" cy="33926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28546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5229200"/>
            <a:ext cx="45365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err="1">
                <a:solidFill>
                  <a:srgbClr val="C00000"/>
                </a:solidFill>
              </a:rPr>
              <a:t>З</a:t>
            </a:r>
            <a:r>
              <a:rPr lang="ru-RU" sz="2000" b="1" i="1" dirty="0" err="1" smtClean="0">
                <a:solidFill>
                  <a:srgbClr val="C00000"/>
                </a:solidFill>
              </a:rPr>
              <a:t>доровьесберегающие</a:t>
            </a:r>
            <a:r>
              <a:rPr lang="ru-RU" sz="2000" b="1" i="1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технологии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5177250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err="1" smtClean="0">
                <a:solidFill>
                  <a:srgbClr val="C00000"/>
                </a:solidFill>
              </a:rPr>
              <a:t>Логоритмика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46" r="17544"/>
          <a:stretch/>
        </p:blipFill>
        <p:spPr>
          <a:xfrm>
            <a:off x="5004048" y="1124744"/>
            <a:ext cx="3960440" cy="368834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60" y="1124744"/>
            <a:ext cx="4014192" cy="369246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50369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68760"/>
            <a:ext cx="3384376" cy="45670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844824"/>
            <a:ext cx="4450446" cy="30243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2267744" y="636657"/>
            <a:ext cx="6003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chemeClr val="accent5">
                    <a:lumMod val="25000"/>
                  </a:schemeClr>
                </a:solidFill>
              </a:rPr>
              <a:t>Метод наглядного моделирования</a:t>
            </a:r>
            <a:endParaRPr lang="ru-RU" i="1" dirty="0">
              <a:solidFill>
                <a:schemeClr val="accent5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5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Математика 2 класс\Вычитание двузначных чисел с переходом через десяток\малыши и плакат [преобразованный]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" t="3998" r="3020"/>
          <a:stretch/>
        </p:blipFill>
        <p:spPr bwMode="auto">
          <a:xfrm>
            <a:off x="323528" y="764704"/>
            <a:ext cx="8680043" cy="4918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672" y="1988840"/>
            <a:ext cx="643466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10000"/>
                  </a:schemeClr>
                </a:solidFill>
              </a:rPr>
              <a:t>Ведение исследовательской </a:t>
            </a:r>
            <a:endParaRPr lang="ru-RU" sz="2000" dirty="0" smtClean="0">
              <a:solidFill>
                <a:schemeClr val="accent5">
                  <a:lumMod val="10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деятельности </a:t>
            </a:r>
            <a:r>
              <a:rPr lang="ru-RU" sz="2000" dirty="0">
                <a:solidFill>
                  <a:schemeClr val="accent5">
                    <a:lumMod val="10000"/>
                  </a:schemeClr>
                </a:solidFill>
              </a:rPr>
              <a:t>невозможно </a:t>
            </a:r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без</a:t>
            </a:r>
          </a:p>
          <a:p>
            <a:pPr algn="ctr"/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5">
                    <a:lumMod val="10000"/>
                  </a:schemeClr>
                </a:solidFill>
              </a:rPr>
              <a:t>постановки проблемы и выводов, </a:t>
            </a:r>
            <a:endParaRPr lang="ru-RU" sz="2000" dirty="0" smtClean="0">
              <a:solidFill>
                <a:schemeClr val="accent5">
                  <a:lumMod val="10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объяснений </a:t>
            </a:r>
            <a:r>
              <a:rPr lang="ru-RU" sz="2000" dirty="0">
                <a:solidFill>
                  <a:schemeClr val="accent5">
                    <a:lumMod val="10000"/>
                  </a:schemeClr>
                </a:solidFill>
              </a:rPr>
              <a:t>своих действий. </a:t>
            </a:r>
            <a:endParaRPr lang="ru-RU" sz="2000" dirty="0" smtClean="0">
              <a:solidFill>
                <a:schemeClr val="accent5">
                  <a:lumMod val="10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В </a:t>
            </a:r>
            <a:r>
              <a:rPr lang="ru-RU" sz="2000" dirty="0">
                <a:solidFill>
                  <a:schemeClr val="accent5">
                    <a:lumMod val="10000"/>
                  </a:schemeClr>
                </a:solidFill>
              </a:rPr>
              <a:t>ходе ведения исследований </a:t>
            </a:r>
            <a:endParaRPr lang="ru-RU" sz="2000" dirty="0" smtClean="0">
              <a:solidFill>
                <a:schemeClr val="accent5">
                  <a:lumMod val="10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дети </a:t>
            </a:r>
            <a:r>
              <a:rPr lang="ru-RU" sz="2000" dirty="0">
                <a:solidFill>
                  <a:schemeClr val="accent5">
                    <a:lumMod val="10000"/>
                  </a:schemeClr>
                </a:solidFill>
              </a:rPr>
              <a:t>учатся выстраивать </a:t>
            </a:r>
            <a:endParaRPr lang="ru-RU" sz="2000" dirty="0" smtClean="0">
              <a:solidFill>
                <a:schemeClr val="accent5">
                  <a:lumMod val="10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сложные </a:t>
            </a:r>
            <a:r>
              <a:rPr lang="ru-RU" sz="2000" dirty="0">
                <a:solidFill>
                  <a:schemeClr val="accent5">
                    <a:lumMod val="10000"/>
                  </a:schemeClr>
                </a:solidFill>
              </a:rPr>
              <a:t>типы высказываний, </a:t>
            </a:r>
            <a:endParaRPr lang="ru-RU" sz="2000" dirty="0" smtClean="0">
              <a:solidFill>
                <a:schemeClr val="accent5">
                  <a:lumMod val="10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собственные </a:t>
            </a:r>
            <a:r>
              <a:rPr lang="ru-RU" sz="2000" dirty="0">
                <a:solidFill>
                  <a:schemeClr val="accent5">
                    <a:lumMod val="10000"/>
                  </a:schemeClr>
                </a:solidFill>
              </a:rPr>
              <a:t>суждения и </a:t>
            </a:r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логически</a:t>
            </a:r>
          </a:p>
          <a:p>
            <a:pPr algn="ctr"/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5">
                    <a:lumMod val="10000"/>
                  </a:schemeClr>
                </a:solidFill>
              </a:rPr>
              <a:t>отстаивать их </a:t>
            </a:r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. </a:t>
            </a:r>
          </a:p>
          <a:p>
            <a:pPr algn="ctr"/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Это </a:t>
            </a:r>
            <a:r>
              <a:rPr lang="ru-RU" sz="2000" dirty="0">
                <a:solidFill>
                  <a:schemeClr val="accent5">
                    <a:lumMod val="10000"/>
                  </a:schemeClr>
                </a:solidFill>
              </a:rPr>
              <a:t>позволяет дошколятам выйти </a:t>
            </a:r>
            <a:endParaRPr lang="ru-RU" sz="2000" dirty="0" smtClean="0">
              <a:solidFill>
                <a:schemeClr val="accent5">
                  <a:lumMod val="10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на </a:t>
            </a:r>
            <a:r>
              <a:rPr lang="ru-RU" sz="2000" dirty="0">
                <a:solidFill>
                  <a:schemeClr val="accent5">
                    <a:lumMod val="10000"/>
                  </a:schemeClr>
                </a:solidFill>
              </a:rPr>
              <a:t>более совершенный уровень коммуникации.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9672" y="241484"/>
            <a:ext cx="6782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25000"/>
                  </a:schemeClr>
                </a:solidFill>
              </a:rPr>
              <a:t>Исследовательская деятельность.</a:t>
            </a:r>
            <a:endParaRPr lang="ru-RU" dirty="0">
              <a:solidFill>
                <a:schemeClr val="accent5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3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6" t="19551" r="9051"/>
          <a:stretch/>
        </p:blipFill>
        <p:spPr>
          <a:xfrm>
            <a:off x="5279250" y="376974"/>
            <a:ext cx="3636404" cy="29640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dirty="0" smtClean="0"/>
              <a:t>                             </a:t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32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107505" y="404663"/>
            <a:ext cx="5171745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 Планирование физкультурно-оздоровительной работы.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</a:rPr>
              <a:t>Утренняя гимнастика: включение упражнений на формирование общих речевых навыков(дыхательные, голосовые упражнения, упражнения на нормализацию мышечного тонуса, координацию движений, самоконтроль, речевое внимание).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</a:rPr>
              <a:t>Подвижные игры и упражнения.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</a:rPr>
              <a:t>Гимнастика после сна.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err="1" smtClean="0">
                <a:solidFill>
                  <a:schemeClr val="accent5">
                    <a:lumMod val="10000"/>
                  </a:schemeClr>
                </a:solidFill>
              </a:rPr>
              <a:t>Логоритмические</a:t>
            </a:r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</a:rPr>
              <a:t> упражнения.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</a:rPr>
              <a:t>Массаж биологически активных зон.</a:t>
            </a:r>
            <a:endParaRPr lang="ru-RU" sz="2400" dirty="0">
              <a:solidFill>
                <a:schemeClr val="accent5">
                  <a:lumMod val="1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2" t="29173" r="4477" b="29885"/>
          <a:stretch/>
        </p:blipFill>
        <p:spPr>
          <a:xfrm>
            <a:off x="5279250" y="3717032"/>
            <a:ext cx="3636404" cy="27089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лен">
  <a:themeElements>
    <a:clrScheme name="Клен 3">
      <a:dk1>
        <a:srgbClr val="000000"/>
      </a:dk1>
      <a:lt1>
        <a:srgbClr val="FFFFCC"/>
      </a:lt1>
      <a:dk2>
        <a:srgbClr val="A26D18"/>
      </a:dk2>
      <a:lt2>
        <a:srgbClr val="F9D793"/>
      </a:lt2>
      <a:accent1>
        <a:srgbClr val="FFD05B"/>
      </a:accent1>
      <a:accent2>
        <a:srgbClr val="FEE1A8"/>
      </a:accent2>
      <a:accent3>
        <a:srgbClr val="FFFFE2"/>
      </a:accent3>
      <a:accent4>
        <a:srgbClr val="000000"/>
      </a:accent4>
      <a:accent5>
        <a:srgbClr val="FFE4B5"/>
      </a:accent5>
      <a:accent6>
        <a:srgbClr val="E6CC98"/>
      </a:accent6>
      <a:hlink>
        <a:srgbClr val="FF0000"/>
      </a:hlink>
      <a:folHlink>
        <a:srgbClr val="CC6600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1966</TotalTime>
  <Words>780</Words>
  <Application>Microsoft Office PowerPoint</Application>
  <PresentationFormat>Экран (4:3)</PresentationFormat>
  <Paragraphs>106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Times New Roman</vt:lpstr>
      <vt:lpstr>Wingdings</vt:lpstr>
      <vt:lpstr>Клен</vt:lpstr>
      <vt:lpstr>  Семинар-практикум на тему: «Создание единого речевого режима как условие повышения качества и эффективности  работы  по речевому развитию в соответствии с ФГОС ДО».</vt:lpstr>
      <vt:lpstr>Презентация PowerPoint</vt:lpstr>
      <vt:lpstr>Презентация PowerPoint</vt:lpstr>
      <vt:lpstr>Презентация PowerPoint</vt:lpstr>
      <vt:lpstr>Инновационные методы речевого развития, обеспечивающие знакомство с новыми понятиями, явлениями через создание ярких, эмоциональных образов на подсознательном уровне, а также гарантирующие всестороннее развитие дошкольников.</vt:lpstr>
      <vt:lpstr>Презентация PowerPoint</vt:lpstr>
      <vt:lpstr>Презентация PowerPoint</vt:lpstr>
      <vt:lpstr>Презентация PowerPoint</vt:lpstr>
      <vt:lpstr>                               </vt:lpstr>
      <vt:lpstr>Презентация PowerPoint</vt:lpstr>
      <vt:lpstr>Презентация PowerPoint</vt:lpstr>
      <vt:lpstr>Индивидуальная и подгрупповая работа с детьми по формированию фонетической стороны речи.</vt:lpstr>
      <vt:lpstr>Презентация PowerPoint</vt:lpstr>
      <vt:lpstr>Взаимодействие с детьми по формированию правильного звукопроизношения.</vt:lpstr>
      <vt:lpstr>Презентация PowerPoint</vt:lpstr>
      <vt:lpstr>Работа над моторикой.</vt:lpstr>
      <vt:lpstr>Планирование прогулки. </vt:lpstr>
      <vt:lpstr>Планирование досугов. </vt:lpstr>
      <vt:lpstr>Проектная деятельность</vt:lpstr>
      <vt:lpstr>Взаимодействие с родителями.</vt:lpstr>
      <vt:lpstr>Презентация PowerPoint</vt:lpstr>
      <vt:lpstr>Презентация PowerPoint</vt:lpstr>
      <vt:lpstr>Дидактические игры:</vt:lpstr>
      <vt:lpstr>Д\и на развитие грамматического строя речи</vt:lpstr>
      <vt:lpstr>Д\и на развитие мелкой моторики.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образования мэрии города Калининграда Организационно-методический отдел  Школа молодого методиста  Педсовет как форма повышения квалификации педагогов</dc:title>
  <dc:creator>OMO</dc:creator>
  <cp:lastModifiedBy>ДОМ</cp:lastModifiedBy>
  <cp:revision>106</cp:revision>
  <dcterms:created xsi:type="dcterms:W3CDTF">2006-12-27T14:10:05Z</dcterms:created>
  <dcterms:modified xsi:type="dcterms:W3CDTF">2018-01-15T19:26:47Z</dcterms:modified>
</cp:coreProperties>
</file>