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sldIdLst>
    <p:sldId id="256" r:id="rId2"/>
    <p:sldId id="260" r:id="rId3"/>
    <p:sldId id="280" r:id="rId4"/>
    <p:sldId id="265" r:id="rId5"/>
    <p:sldId id="286" r:id="rId6"/>
    <p:sldId id="287" r:id="rId7"/>
    <p:sldId id="288" r:id="rId8"/>
    <p:sldId id="294" r:id="rId9"/>
    <p:sldId id="266" r:id="rId10"/>
    <p:sldId id="267" r:id="rId11"/>
    <p:sldId id="272" r:id="rId12"/>
    <p:sldId id="289" r:id="rId13"/>
    <p:sldId id="290" r:id="rId14"/>
    <p:sldId id="292" r:id="rId15"/>
    <p:sldId id="291" r:id="rId16"/>
    <p:sldId id="282" r:id="rId17"/>
    <p:sldId id="283" r:id="rId18"/>
    <p:sldId id="284" r:id="rId19"/>
    <p:sldId id="285" r:id="rId20"/>
    <p:sldId id="293" r:id="rId21"/>
    <p:sldId id="295" r:id="rId22"/>
    <p:sldId id="297" r:id="rId23"/>
    <p:sldId id="298" r:id="rId24"/>
    <p:sldId id="299" r:id="rId25"/>
    <p:sldId id="300" r:id="rId26"/>
    <p:sldId id="29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</p:grpSp>
      <p:sp>
        <p:nvSpPr>
          <p:cNvPr id="16405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06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353D8-1FDA-4D33-90D7-3A071334C3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12128-8260-4891-9275-562A59289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2E9C6-E255-4501-B283-B57803E49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4180E-62D8-4D33-9B72-BAC5CDC37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6339-67F6-4BCE-AF22-0D52F8860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5565-DDB5-4BDB-BE8E-3542C5D2A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6A26C-1AA3-4027-9A67-C9EE982D0E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74EA-EE0E-4590-917B-4319A7B0C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60340-756A-4D70-BE4D-DEE8639642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DF42-61E4-45C5-928B-968FF6C71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3B195-8068-4EC5-838E-5BE5FEA3C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1536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6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7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  <p:sp>
          <p:nvSpPr>
            <p:cNvPr id="1538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latin typeface="Times New Roman" charset="0"/>
              </a:endParaRPr>
            </a:p>
          </p:txBody>
        </p:sp>
      </p:grpSp>
      <p:sp>
        <p:nvSpPr>
          <p:cNvPr id="1538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8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38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8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8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fld id="{64485316-0FA7-46C7-8888-E2701E2B7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3568" y="620713"/>
            <a:ext cx="7776864" cy="2376239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 smtClean="0">
                <a:solidFill>
                  <a:schemeClr val="accent5">
                    <a:lumMod val="25000"/>
                  </a:schemeClr>
                </a:solidFill>
              </a:rPr>
              <a:t>Семинар-практикум на тему:</a:t>
            </a:r>
            <a:br>
              <a:rPr lang="ru-RU" sz="32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</a:rPr>
              <a:t>«Создание единого речевого режима</a:t>
            </a:r>
            <a:br>
              <a:rPr lang="ru-RU" sz="3200" i="1" dirty="0" smtClean="0">
                <a:solidFill>
                  <a:srgbClr val="C00000"/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</a:rPr>
              <a:t>как условие повышения качества и эффективности  работы  по речевому развитию в соответствии с ФГОС ДО».</a:t>
            </a:r>
            <a:endParaRPr lang="ru-RU" sz="3200" dirty="0" smtClean="0">
              <a:solidFill>
                <a:srgbClr val="C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0" y="4293095"/>
            <a:ext cx="4071966" cy="1872209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i="1" dirty="0" smtClean="0">
                <a:solidFill>
                  <a:schemeClr val="accent5">
                    <a:lumMod val="10000"/>
                  </a:schemeClr>
                </a:solidFill>
              </a:rPr>
              <a:t>Подготовила:</a:t>
            </a:r>
          </a:p>
          <a:p>
            <a:pPr eaLnBrk="1" hangingPunct="1">
              <a:defRPr/>
            </a:pPr>
            <a:r>
              <a:rPr lang="ru-RU" sz="2400" b="1" i="1" dirty="0" smtClean="0">
                <a:solidFill>
                  <a:schemeClr val="accent5">
                    <a:lumMod val="10000"/>
                  </a:schemeClr>
                </a:solidFill>
              </a:rPr>
              <a:t>учитель-логопед</a:t>
            </a:r>
          </a:p>
          <a:p>
            <a:pPr eaLnBrk="1" hangingPunct="1">
              <a:defRPr/>
            </a:pPr>
            <a:r>
              <a:rPr lang="ru-RU" sz="2400" b="1" i="1" dirty="0" smtClean="0">
                <a:solidFill>
                  <a:schemeClr val="accent5">
                    <a:lumMod val="10000"/>
                  </a:schemeClr>
                </a:solidFill>
              </a:rPr>
              <a:t>высшей категории</a:t>
            </a:r>
          </a:p>
          <a:p>
            <a:pPr eaLnBrk="1" hangingPunct="1">
              <a:defRPr/>
            </a:pPr>
            <a:r>
              <a:rPr lang="ru-RU" sz="2400" b="1" i="1" dirty="0" smtClean="0">
                <a:solidFill>
                  <a:schemeClr val="accent5">
                    <a:lumMod val="10000"/>
                  </a:schemeClr>
                </a:solidFill>
              </a:rPr>
              <a:t>Волкова М.А.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428624" y="260648"/>
            <a:ext cx="82153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25000"/>
                  </a:schemeClr>
                </a:solidFill>
              </a:rPr>
              <a:t>МБДОУ детский сад №5 «Березка»</a:t>
            </a:r>
            <a:endParaRPr lang="ru-RU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" name="Рисунок 4" descr="логопед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3351968"/>
            <a:ext cx="4320480" cy="3506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2"/>
          <a:stretch/>
        </p:blipFill>
        <p:spPr>
          <a:xfrm>
            <a:off x="3209365" y="2328842"/>
            <a:ext cx="2736304" cy="2304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25" y="281607"/>
            <a:ext cx="2808312" cy="2430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69" y="3673565"/>
            <a:ext cx="2812485" cy="2460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3" y="3481193"/>
            <a:ext cx="2841105" cy="267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93" y="194613"/>
            <a:ext cx="2814608" cy="2541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19016" y="980728"/>
            <a:ext cx="2477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Игровая деятельность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282422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Д</a:t>
            </a:r>
            <a:r>
              <a:rPr lang="ru-RU" sz="1800" dirty="0" smtClean="0">
                <a:solidFill>
                  <a:srgbClr val="C00000"/>
                </a:solidFill>
              </a:rPr>
              <a:t>\и по речевому развитию 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32191" y="2824224"/>
            <a:ext cx="3373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Интеллектуальные игры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5669" y="6309320"/>
            <a:ext cx="395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Театрализованные игры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6309320"/>
            <a:ext cx="383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</a:rPr>
              <a:t>Забавы и развлечения</a:t>
            </a:r>
            <a:endParaRPr lang="ru-RU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5" y="47667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Взаимодействие с детьми: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5" y="1268760"/>
            <a:ext cx="52565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Утренние беседы с детьми.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Чтение художественной литературы.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Индивидуальная и подгрупповая работа с детьми (по формированию фонетической стороны речи, обогащению и актуализации словаря, развитию связной речи )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52" y="738282"/>
            <a:ext cx="3299859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94" y="3455421"/>
            <a:ext cx="3515883" cy="283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" y="3515529"/>
            <a:ext cx="4427984" cy="277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8939"/>
          </a:xfrm>
        </p:spPr>
        <p:txBody>
          <a:bodyPr/>
          <a:lstStyle/>
          <a:p>
            <a:r>
              <a:rPr lang="ru-RU" sz="2800" dirty="0" smtClean="0"/>
              <a:t>Индивидуальная и подгрупповая работа с детьми по формированию фонетической стороны речи.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43841"/>
            <a:ext cx="41044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Вторая младшая группа</a:t>
            </a:r>
          </a:p>
          <a:p>
            <a:pPr>
              <a:buFont typeface="Arial" charset="0"/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1.Готовим артикуляционный аппарат для правильного произношения всех звуков родного языка, тренируя его основные движения при отработке простых по произношению звуков: 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</a:rPr>
              <a:t>А,У,О,И,Э,Б,П,М,В,Ф.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64538" y="1443841"/>
            <a:ext cx="4464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Средняя группа:</a:t>
            </a:r>
          </a:p>
          <a:p>
            <a:pPr>
              <a:buFont typeface="Arial" charset="0"/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1.Отработка звуков- 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</a:rPr>
              <a:t>т, д, н, к, г, х, ы.</a:t>
            </a:r>
          </a:p>
          <a:p>
            <a:pPr>
              <a:buFont typeface="Arial" charset="0"/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2. Уточнить произношение свистящих звуков :</a:t>
            </a:r>
            <a:r>
              <a:rPr lang="ru-RU" i="1" dirty="0">
                <a:solidFill>
                  <a:schemeClr val="accent5">
                    <a:lumMod val="10000"/>
                  </a:schemeClr>
                </a:solidFill>
              </a:rPr>
              <a:t>с, з, ц.</a:t>
            </a:r>
          </a:p>
          <a:p>
            <a:pPr>
              <a:buFont typeface="Arial" charset="0"/>
              <a:buNone/>
            </a:pP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3.Вырабатывать слуховое внимание, речевое дыхание, улучшать работу голоса.</a:t>
            </a:r>
          </a:p>
        </p:txBody>
      </p:sp>
    </p:spTree>
    <p:extLst>
      <p:ext uri="{BB962C8B-B14F-4D97-AF65-F5344CB8AC3E}">
        <p14:creationId xmlns:p14="http://schemas.microsoft.com/office/powerpoint/2010/main" val="37360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468052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Старшая группа:</a:t>
            </a:r>
          </a:p>
          <a:p>
            <a:pPr>
              <a:buFont typeface="Arial" charset="0"/>
              <a:buNone/>
            </a:pPr>
            <a:r>
              <a:rPr lang="ru-RU" dirty="0"/>
              <a:t>1.Вызывать по подражанию, а у некоторых детей уточнить произношение йотированных :</a:t>
            </a:r>
            <a:r>
              <a:rPr lang="ru-RU" i="1" dirty="0" err="1"/>
              <a:t>я,е,ю</a:t>
            </a:r>
            <a:r>
              <a:rPr lang="ru-RU" dirty="0"/>
              <a:t>; шипящих </a:t>
            </a:r>
            <a:r>
              <a:rPr lang="ru-RU" i="1" dirty="0" err="1"/>
              <a:t>ш,ж,ч,щ</a:t>
            </a:r>
            <a:r>
              <a:rPr lang="ru-RU" i="1" dirty="0"/>
              <a:t> </a:t>
            </a:r>
            <a:r>
              <a:rPr lang="ru-RU" dirty="0"/>
              <a:t>и сонорных </a:t>
            </a:r>
            <a:r>
              <a:rPr lang="ru-RU" i="1" dirty="0" err="1"/>
              <a:t>л,р</a:t>
            </a:r>
            <a:r>
              <a:rPr lang="ru-RU" i="1" dirty="0"/>
              <a:t> </a:t>
            </a:r>
            <a:r>
              <a:rPr lang="ru-RU" dirty="0"/>
              <a:t>звуков.</a:t>
            </a:r>
          </a:p>
          <a:p>
            <a:pPr>
              <a:buFont typeface="Arial" charset="0"/>
              <a:buNone/>
            </a:pPr>
            <a:r>
              <a:rPr lang="ru-RU" dirty="0"/>
              <a:t>2.Продолжать работу по развитию речевого слуха, речевого дыхания и по развитию голоса.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404664"/>
            <a:ext cx="39959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Подготовительная к школе группа:</a:t>
            </a:r>
          </a:p>
          <a:p>
            <a:pPr>
              <a:buFont typeface="Arial" charset="0"/>
              <a:buNone/>
            </a:pPr>
            <a:r>
              <a:rPr lang="ru-RU" dirty="0" smtClean="0"/>
              <a:t>1.Вырабатывать </a:t>
            </a:r>
            <a:r>
              <a:rPr lang="ru-RU" dirty="0"/>
              <a:t>четкое , ясное произношение всех звуков в различных сочетаниях.</a:t>
            </a:r>
          </a:p>
          <a:p>
            <a:pPr>
              <a:buFont typeface="Arial" charset="0"/>
              <a:buNone/>
            </a:pPr>
            <a:r>
              <a:rPr lang="ru-RU" dirty="0"/>
              <a:t>2. Развивать звуковой анализ речи, фонематический слух-дифференциацию звуков.</a:t>
            </a:r>
          </a:p>
        </p:txBody>
      </p:sp>
    </p:spTree>
    <p:extLst>
      <p:ext uri="{BB962C8B-B14F-4D97-AF65-F5344CB8AC3E}">
        <p14:creationId xmlns:p14="http://schemas.microsoft.com/office/powerpoint/2010/main" val="18601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Взаимодействие с детьми по формированию правильного звукопроизношения.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9" y="1628800"/>
            <a:ext cx="576063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Уточнение движений органов артикуляционного аппарата.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Уточнение произнесения изолированного звука или вызывание звука по подражанию.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Воспитание правильного, четкого произношения звука в словах.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Воспитание правильного, четкого произношения звука во фразовой речи.</a:t>
            </a:r>
          </a:p>
          <a:p>
            <a:endParaRPr lang="ru-RU" dirty="0" smtClean="0">
              <a:solidFill>
                <a:schemeClr val="accent5">
                  <a:lumMod val="1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Picture 4" descr="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1303" y="1409903"/>
            <a:ext cx="263964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708" y="3991994"/>
            <a:ext cx="2655092" cy="260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23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456384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1763688" y="5301208"/>
            <a:ext cx="2039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Звук «Т»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6630" r="10490" b="12148"/>
          <a:stretch/>
        </p:blipFill>
        <p:spPr>
          <a:xfrm>
            <a:off x="4644008" y="666938"/>
            <a:ext cx="4176464" cy="43204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919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-83494"/>
            <a:ext cx="5005892" cy="1143000"/>
          </a:xfrm>
        </p:spPr>
        <p:txBody>
          <a:bodyPr/>
          <a:lstStyle/>
          <a:p>
            <a:r>
              <a:rPr lang="ru-RU" sz="2800" dirty="0" smtClean="0"/>
              <a:t>Работа над моторикой.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3586986" cy="267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" y="3861048"/>
            <a:ext cx="361511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949478" y="671691"/>
            <a:ext cx="51845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  <a:t>Традиционные:</a:t>
            </a:r>
            <a:r>
              <a:rPr lang="ru-RU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Самомассаж кистей и пальцев рук;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Игры с пальчиками с речевым сопровождением;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Пальчиковая гимнастика без речевого сопровождения;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Предметная деятельность: игры с бумагой, пластилином, песком, водой, рисование мелками;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Игры: мозаика, конструкторы, шнуровки, </a:t>
            </a:r>
            <a:r>
              <a:rPr lang="ru-RU" sz="1800" dirty="0" err="1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пазлы</a:t>
            </a: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, пирамидки, волчок и т.д.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Кукольные театры: пальчиковый,  перчаточный, театр теней;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Игры на развитие тактильного восприятия: «Гладкий – шершавый», «Найди такой же на ощупь», «Чудесный мешочек».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en-US" sz="1800" b="1" i="1" u="sng" dirty="0" err="1">
                <a:solidFill>
                  <a:srgbClr val="C00000"/>
                </a:solidFill>
                <a:ea typeface="Times New Roman" pitchFamily="18" charset="0"/>
                <a:cs typeface="Arial" charset="0"/>
              </a:rPr>
              <a:t>Нетрадиционные</a:t>
            </a:r>
            <a:r>
              <a:rPr lang="en-US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  <a:t>:</a:t>
            </a:r>
            <a:r>
              <a:rPr lang="ru-RU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800" b="1" i="1" u="sng" dirty="0">
                <a:solidFill>
                  <a:srgbClr val="C00000"/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Самомассаж кистей и пальцев рук с колючим шариком «Су-</a:t>
            </a:r>
            <a:r>
              <a:rPr lang="ru-RU" sz="1800" dirty="0" err="1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джок</a:t>
            </a: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», упражнения с «Шарами здоровья», грецкими орехами, карандашами, массажными щётками;</a:t>
            </a:r>
            <a:b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</a:br>
            <a:r>
              <a:rPr lang="ru-RU" sz="1800" dirty="0">
                <a:solidFill>
                  <a:schemeClr val="accent5">
                    <a:lumMod val="10000"/>
                  </a:schemeClr>
                </a:solidFill>
                <a:ea typeface="Times New Roman" pitchFamily="18" charset="0"/>
                <a:cs typeface="Arial" charset="0"/>
              </a:rPr>
              <a:t>Игры с пальчиками, с использованием разнообразного материала: бросовый, природный, хозяйственно-бытовой.</a:t>
            </a:r>
            <a:endParaRPr lang="ru-RU" sz="18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Планирование прогулки.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1420813"/>
            <a:ext cx="8147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наблюдений. Обогащение и актуализация словаря.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двигательной активности детей на прогулке.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Индивидуальная и подгрупповая работа с детьми на основе развития представлений об окружающем мире.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совместных игр детей с целью развития их коммуникативных способностей.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Планирование досугов.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0958" y="692696"/>
            <a:ext cx="52131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литературных досугов.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речевых досугов.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Организация экскурсий.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Проведение акций.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Проведение конкурсов чтецов.</a:t>
            </a:r>
          </a:p>
          <a:p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51" y="2864488"/>
            <a:ext cx="3484938" cy="2899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113" y="1033389"/>
            <a:ext cx="2875550" cy="215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2"/>
          <a:stretch/>
        </p:blipFill>
        <p:spPr>
          <a:xfrm>
            <a:off x="169679" y="4293256"/>
            <a:ext cx="2962672" cy="242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D:\сохранение\Documents\инсценировки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375" y="4314123"/>
            <a:ext cx="2935513" cy="2381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692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720080"/>
          </a:xfrm>
        </p:spPr>
        <p:txBody>
          <a:bodyPr/>
          <a:lstStyle/>
          <a:p>
            <a:r>
              <a:rPr lang="ru-RU" sz="2800" dirty="0" smtClean="0"/>
              <a:t>Проектная деятельность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836712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Проектная деятельность должна быть направлена на </a:t>
            </a:r>
            <a:endParaRPr lang="ru-RU" dirty="0" smtClean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формирование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интереса к художественной литературе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творческому слову, привитию навыков по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формированию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связных, логических высказываний,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совершенствование  </a:t>
            </a:r>
            <a:r>
              <a:rPr lang="ru-RU" dirty="0">
                <a:solidFill>
                  <a:schemeClr val="accent5">
                    <a:lumMod val="10000"/>
                  </a:schemeClr>
                </a:solidFill>
              </a:rPr>
              <a:t>навыков ведения диалога, освоение принципов культурного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общения.</a:t>
            </a:r>
            <a:endParaRPr lang="ru-RU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66918"/>
            <a:ext cx="3672408" cy="272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1" y="3666918"/>
            <a:ext cx="3534896" cy="267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1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98" y="1844824"/>
            <a:ext cx="3312368" cy="3299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50405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Актуальность: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Формирование правильной речи дошкольников- одна из важнейших задач воспитания и обучения в детском саду.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При организации воспитательно-образовательного процесса в ДОУ необходимо учитывать психофизиологические особенности детей, создавая оптимальные психолого-педагогические условия правильного языкового и речевого развития воспитанников.</a:t>
            </a:r>
            <a:endParaRPr lang="ru-R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6635080" cy="702915"/>
          </a:xfrm>
        </p:spPr>
        <p:txBody>
          <a:bodyPr/>
          <a:lstStyle/>
          <a:p>
            <a:r>
              <a:rPr lang="ru-RU" sz="3200" dirty="0" smtClean="0"/>
              <a:t>Взаимодействие с родителями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630019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Проведение родительских собраний по проблемам речевого развития детей(включение данных вопросов в повестку родительских собраний).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Анкетирование родителей.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Индивидуальные беседы и консультирование по вопросам речевого развития, преодоления и предупреждения ее нарушений.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Разработка наглядных и дидактических материалов по проблемам речевого развития детей.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Круглые столы.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Семейные клубы.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 Проведение мастер-классы и тренинги.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4" name="Picture 16" descr="DSCN36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3024188" cy="218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0" descr="DSCN365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6" t="3043" r="15544" b="-3043"/>
          <a:stretch/>
        </p:blipFill>
        <p:spPr bwMode="auto">
          <a:xfrm>
            <a:off x="6102173" y="4154655"/>
            <a:ext cx="2700146" cy="236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76672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 </a:t>
            </a:r>
            <a:r>
              <a:rPr lang="ru-RU" sz="2000" dirty="0" smtClean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развивающей предметно-пространственной  </a:t>
            </a:r>
            <a:r>
              <a:rPr lang="ru-RU" sz="200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среде в группах предъявляется много требований (соответствие возрасту воспитанников, быстрая трансформация), но одно из наиболее важных — создание условий для расширения и уточнения речевых представлений. </a:t>
            </a:r>
            <a:endParaRPr lang="ru-RU" sz="2000" dirty="0" smtClean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3" y="2142365"/>
            <a:ext cx="3630149" cy="2962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DSCN0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13"/>
          <a:stretch>
            <a:fillRect/>
          </a:stretch>
        </p:blipFill>
        <p:spPr bwMode="auto">
          <a:xfrm>
            <a:off x="5292080" y="2142365"/>
            <a:ext cx="3456384" cy="3202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142477"/>
            <a:ext cx="2952328" cy="24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42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0753" y="11049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2">
                    <a:lumMod val="25000"/>
                  </a:schemeClr>
                </a:solidFill>
              </a:rPr>
              <a:t>Картотеки.</a:t>
            </a:r>
            <a:endParaRPr lang="ru-RU" b="1" i="1" dirty="0">
              <a:solidFill>
                <a:schemeClr val="accent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83868"/>
            <a:ext cx="3816424" cy="302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7022"/>
          <a:stretch/>
        </p:blipFill>
        <p:spPr>
          <a:xfrm rot="5400000">
            <a:off x="474427" y="516286"/>
            <a:ext cx="3020004" cy="349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7080" y="3292441"/>
            <a:ext cx="3516028" cy="263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70295"/>
            <a:ext cx="271010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800"/>
          <a:stretch/>
        </p:blipFill>
        <p:spPr>
          <a:xfrm>
            <a:off x="234723" y="4172818"/>
            <a:ext cx="2552663" cy="219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4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Дидактические игры: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6"/>
            <a:ext cx="3328416" cy="242223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23170"/>
            <a:ext cx="3744416" cy="2457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05064"/>
            <a:ext cx="3744416" cy="2535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91580"/>
            <a:ext cx="3472432" cy="25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6866"/>
            <a:ext cx="8229600" cy="1143000"/>
          </a:xfrm>
        </p:spPr>
        <p:txBody>
          <a:bodyPr/>
          <a:lstStyle/>
          <a:p>
            <a:r>
              <a:rPr lang="ru-RU" sz="2800" dirty="0" smtClean="0"/>
              <a:t>Д\и на развитие грамматического строя речи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38" y="945807"/>
            <a:ext cx="3683901" cy="2769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1413"/>
          <a:stretch/>
        </p:blipFill>
        <p:spPr>
          <a:xfrm>
            <a:off x="4870376" y="963223"/>
            <a:ext cx="3816424" cy="2752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3251" r="388" b="-1050"/>
          <a:stretch/>
        </p:blipFill>
        <p:spPr>
          <a:xfrm>
            <a:off x="4880379" y="3861048"/>
            <a:ext cx="3816424" cy="292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2201"/>
          <a:stretch/>
        </p:blipFill>
        <p:spPr>
          <a:xfrm>
            <a:off x="821837" y="3884342"/>
            <a:ext cx="3683901" cy="278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15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A04A1A"/>
                </a:solidFill>
              </a:rPr>
              <a:t>Д\и на развитие мелкой моторики.</a:t>
            </a:r>
            <a:endParaRPr lang="ru-RU" sz="2800" dirty="0">
              <a:solidFill>
                <a:srgbClr val="A04A1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01" y="1312213"/>
            <a:ext cx="3045331" cy="232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/>
          <a:stretch/>
        </p:blipFill>
        <p:spPr>
          <a:xfrm rot="5400000">
            <a:off x="1366859" y="3606669"/>
            <a:ext cx="2196352" cy="3088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13250" r="5113" b="13250"/>
          <a:stretch/>
        </p:blipFill>
        <p:spPr>
          <a:xfrm>
            <a:off x="4737014" y="1312213"/>
            <a:ext cx="3075345" cy="2332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49" y="4064502"/>
            <a:ext cx="3127208" cy="2197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65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91264" cy="158417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70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260648"/>
            <a:ext cx="782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Модель организации единого речевого режима  в ДОУ.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05940" y="1214755"/>
            <a:ext cx="7416824" cy="1040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10000"/>
                  </a:schemeClr>
                </a:solidFill>
              </a:rPr>
              <a:t>Планирование воспитательно-образовательной работы, направленной на предупреждение и преодоление нарушений речи, а также ее развития у дошкольников.</a:t>
            </a:r>
            <a:endParaRPr lang="ru-RU" sz="20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3203" y="3006144"/>
            <a:ext cx="329955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Преемственность в работе по речевому развитию всех специалистов ДОУ.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3006144"/>
            <a:ext cx="34467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Профессиональные знания, умения и навыки педагогов по речевому развитию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59620" y="4581128"/>
            <a:ext cx="73825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10000"/>
                  </a:schemeClr>
                </a:solidFill>
              </a:rPr>
              <a:t>Организация развивающей предметно-пространственной среды в соответствии с ФГОС ДО.</a:t>
            </a:r>
            <a:endParaRPr lang="ru-RU" sz="20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660232" y="2398776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799410" y="4013254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627784" y="2387901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742979" y="4029674"/>
            <a:ext cx="4846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16632"/>
            <a:ext cx="842493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Планирование занятий: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Сведения о возрастных и индивидуальных особенностях детей.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Включение в планирование задач по речевому развитию, преодолению и предупреждению ее нарушений.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Соответствие поставленных задач речевым возможностям детей в соответствии с возрастными нормами речевого развития.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Дифференциация задач речевого развития в соответствии с индивидуальными особенностями речи детей.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5">
                    <a:lumMod val="10000"/>
                  </a:schemeClr>
                </a:solidFill>
              </a:rPr>
              <a:t>Методы активизации речи детей: вопросы, наглядность, проблемные ситуации, дидактический инструментарий.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2"/>
            <a:ext cx="8291264" cy="1855043"/>
          </a:xfrm>
        </p:spPr>
        <p:txBody>
          <a:bodyPr/>
          <a:lstStyle/>
          <a:p>
            <a:r>
              <a:rPr lang="ru-RU" sz="2400" dirty="0" smtClean="0">
                <a:effectLst/>
              </a:rPr>
              <a:t>Инновационные </a:t>
            </a:r>
            <a:r>
              <a:rPr lang="ru-RU" sz="2400" dirty="0">
                <a:effectLst/>
              </a:rPr>
              <a:t>методы речевого развития, обеспечивающие знакомство с новыми понятиями, явлениями через создание ярких, эмоциональных образов на подсознательном уровне, а также гарантирующие всестороннее развитие </a:t>
            </a:r>
            <a:r>
              <a:rPr lang="ru-RU" sz="2400" dirty="0" smtClean="0">
                <a:effectLst/>
              </a:rPr>
              <a:t>дошкольников.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5802941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ИКТ-технологии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￼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649053"/>
            <a:ext cx="2808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Артикуляционная гимнастика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с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биоэнергопластикой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6394"/>
            <a:ext cx="4032448" cy="3360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b="22908"/>
          <a:stretch/>
        </p:blipFill>
        <p:spPr>
          <a:xfrm>
            <a:off x="4570065" y="2271568"/>
            <a:ext cx="3816424" cy="33926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854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22920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solidFill>
                  <a:srgbClr val="C00000"/>
                </a:solidFill>
              </a:rPr>
              <a:t>З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доровьесберегающие</a:t>
            </a:r>
            <a:r>
              <a:rPr lang="ru-RU" sz="2000" b="1" i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технологии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0152" y="5177250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C00000"/>
                </a:solidFill>
              </a:rPr>
              <a:t>Логоритмика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6" r="17544"/>
          <a:stretch/>
        </p:blipFill>
        <p:spPr>
          <a:xfrm>
            <a:off x="5004048" y="1124744"/>
            <a:ext cx="3960440" cy="3688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0" y="1124744"/>
            <a:ext cx="4014192" cy="3692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036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384376" cy="45670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45044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2267744" y="636657"/>
            <a:ext cx="600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5">
                    <a:lumMod val="25000"/>
                  </a:schemeClr>
                </a:solidFill>
              </a:rPr>
              <a:t>Метод наглядного моделирования</a:t>
            </a:r>
            <a:endParaRPr lang="ru-RU" i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атематика 2 класс\Вычитание двузначных чисел с переходом через десяток\малыши и плакат [преобразованный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" t="3998" r="3020"/>
          <a:stretch/>
        </p:blipFill>
        <p:spPr bwMode="auto">
          <a:xfrm>
            <a:off x="323528" y="764704"/>
            <a:ext cx="8680043" cy="491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9672" y="1988840"/>
            <a:ext cx="6434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Ведение исследовательской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деятельности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невозможно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без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постановки проблемы и выводов,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объяснений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своих действий.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В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ходе ведения исследований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дети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учатся выстраивать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сложные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типы высказываний,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собственные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суждения и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логически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отстаивать их </a:t>
            </a:r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. 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Это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позволяет дошколятам выйти </a:t>
            </a:r>
            <a:endParaRPr lang="ru-RU" sz="2000" dirty="0" smtClean="0">
              <a:solidFill>
                <a:schemeClr val="accent5">
                  <a:lumMod val="10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10000"/>
                  </a:schemeClr>
                </a:solidFill>
              </a:rPr>
              <a:t>на </a:t>
            </a:r>
            <a:r>
              <a:rPr lang="ru-RU" sz="2000" dirty="0">
                <a:solidFill>
                  <a:schemeClr val="accent5">
                    <a:lumMod val="10000"/>
                  </a:schemeClr>
                </a:solidFill>
              </a:rPr>
              <a:t>более совершенный уровень коммуникации.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19672" y="241484"/>
            <a:ext cx="678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25000"/>
                  </a:schemeClr>
                </a:solidFill>
              </a:rPr>
              <a:t>Исследовательская деятельность.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9551" r="9051"/>
          <a:stretch/>
        </p:blipFill>
        <p:spPr>
          <a:xfrm>
            <a:off x="5279250" y="376974"/>
            <a:ext cx="3636404" cy="2964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/>
              <a:t>                             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32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7505" y="404663"/>
            <a:ext cx="51717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Планирование физкультурно-оздоровительной работы.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Утренняя гимнастика: включение упражнений на формирование общих речевых навыков(дыхательные, голосовые упражнения, упражнения на нормализацию мышечного тонуса, координацию движений, самоконтроль, речевое внимание).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Подвижные игры и упражнения.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Гимнастика после сна.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err="1" smtClean="0">
                <a:solidFill>
                  <a:schemeClr val="accent5">
                    <a:lumMod val="10000"/>
                  </a:schemeClr>
                </a:solidFill>
              </a:rPr>
              <a:t>Логоритмические</a:t>
            </a: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 упражнения.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10000"/>
                  </a:schemeClr>
                </a:solidFill>
              </a:rPr>
              <a:t>Массаж биологически активных зон.</a:t>
            </a:r>
            <a:endParaRPr lang="ru-RU" sz="24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29173" r="4477" b="29885"/>
          <a:stretch/>
        </p:blipFill>
        <p:spPr>
          <a:xfrm>
            <a:off x="5279250" y="3717032"/>
            <a:ext cx="3636404" cy="2708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лен">
  <a:themeElements>
    <a:clrScheme name="Клен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1966</TotalTime>
  <Words>780</Words>
  <Application>Microsoft Office PowerPoint</Application>
  <PresentationFormat>Экран (4:3)</PresentationFormat>
  <Paragraphs>106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Wingdings</vt:lpstr>
      <vt:lpstr>Клен</vt:lpstr>
      <vt:lpstr>  Семинар-практикум на тему: «Создание единого речевого режима как условие повышения качества и эффективности  работы  по речевому развитию в соответствии с ФГОС ДО».</vt:lpstr>
      <vt:lpstr>Презентация PowerPoint</vt:lpstr>
      <vt:lpstr>Презентация PowerPoint</vt:lpstr>
      <vt:lpstr>Презентация PowerPoint</vt:lpstr>
      <vt:lpstr>Инновационные методы речевого развития, обеспечивающие знакомство с новыми понятиями, явлениями через создание ярких, эмоциональных образов на подсознательном уровне, а также гарантирующие всестороннее развитие дошкольников.</vt:lpstr>
      <vt:lpstr>Презентация PowerPoint</vt:lpstr>
      <vt:lpstr>Презентация PowerPoint</vt:lpstr>
      <vt:lpstr>Презентация PowerPoint</vt:lpstr>
      <vt:lpstr>                               </vt:lpstr>
      <vt:lpstr>Презентация PowerPoint</vt:lpstr>
      <vt:lpstr>Презентация PowerPoint</vt:lpstr>
      <vt:lpstr>Индивидуальная и подгрупповая работа с детьми по формированию фонетической стороны речи.</vt:lpstr>
      <vt:lpstr>Презентация PowerPoint</vt:lpstr>
      <vt:lpstr>Взаимодействие с детьми по формированию правильного звукопроизношения.</vt:lpstr>
      <vt:lpstr>Презентация PowerPoint</vt:lpstr>
      <vt:lpstr>Работа над моторикой.</vt:lpstr>
      <vt:lpstr>Планирование прогулки. </vt:lpstr>
      <vt:lpstr>Планирование досугов. </vt:lpstr>
      <vt:lpstr>Проектная деятельность</vt:lpstr>
      <vt:lpstr>Взаимодействие с родителями.</vt:lpstr>
      <vt:lpstr>Презентация PowerPoint</vt:lpstr>
      <vt:lpstr>Презентация PowerPoint</vt:lpstr>
      <vt:lpstr>Дидактические игры:</vt:lpstr>
      <vt:lpstr>Д\и на развитие грамматического строя речи</vt:lpstr>
      <vt:lpstr>Д\и на развитие мелкой моторики.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мэрии города Калининграда Организационно-методический отдел  Школа молодого методиста  Педсовет как форма повышения квалификации педагогов</dc:title>
  <dc:creator>OMO</dc:creator>
  <cp:lastModifiedBy>ДОМ</cp:lastModifiedBy>
  <cp:revision>106</cp:revision>
  <dcterms:created xsi:type="dcterms:W3CDTF">2006-12-27T14:10:05Z</dcterms:created>
  <dcterms:modified xsi:type="dcterms:W3CDTF">2018-01-15T19:26:47Z</dcterms:modified>
</cp:coreProperties>
</file>